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334" r:id="rId4"/>
    <p:sldId id="339" r:id="rId5"/>
    <p:sldId id="347" r:id="rId6"/>
    <p:sldId id="326" r:id="rId7"/>
    <p:sldId id="34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0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35F90-92C3-4CAD-B4C8-FE20106F22C7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07968-A9BE-4774-9625-50467BBC2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8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9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6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0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1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5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0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9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0BCCA-86EB-43A5-859F-C223A0BDF3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61B79-1917-4385-8061-3AE89F95C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8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itl.illinois.edu/citl-101/online-strategy-development/develop-or-revise-an-online-course/online-course-in-a-box/designing-your-course/bigpicture/designing-with-the-end-in-min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chievingthedream.org/resource/15146/loss-momentum-framework-revise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54" y="779463"/>
            <a:ext cx="9777046" cy="23876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/>
                </a:solidFill>
                <a:latin typeface="Cambria" panose="02040503050406030204" pitchFamily="18" charset="0"/>
                <a:ea typeface="+mn-ea"/>
                <a:cs typeface="+mn-cs"/>
              </a:rPr>
              <a:t>(Re)designing Intake: Mapping Out Ideal Elements for Guided Pathways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67063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Cambria" panose="02040503050406030204" pitchFamily="18" charset="0"/>
              </a:rPr>
              <a:t>Kathy Booth</a:t>
            </a:r>
          </a:p>
          <a:p>
            <a:r>
              <a:rPr lang="en-US" dirty="0">
                <a:latin typeface="Cambria" panose="02040503050406030204" pitchFamily="18" charset="0"/>
              </a:rPr>
              <a:t>March 26,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3253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Download this presentation: bit.ly/</a:t>
            </a:r>
            <a:r>
              <a:rPr lang="en-US" sz="3200" i="1" dirty="0" err="1"/>
              <a:t>gfsf</a:t>
            </a:r>
            <a:r>
              <a:rPr lang="en-US" sz="3200" i="1" dirty="0"/>
              <a:t>-mapping</a:t>
            </a:r>
          </a:p>
        </p:txBody>
      </p:sp>
    </p:spTree>
    <p:extLst>
      <p:ext uri="{BB962C8B-B14F-4D97-AF65-F5344CB8AC3E}">
        <p14:creationId xmlns:p14="http://schemas.microsoft.com/office/powerpoint/2010/main" val="362763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811" y="773884"/>
            <a:ext cx="10515600" cy="503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accent1"/>
                </a:solidFill>
                <a:latin typeface="Cambria" panose="02040503050406030204" pitchFamily="18" charset="0"/>
              </a:rPr>
              <a:t>Designing with the end in mind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Cambria" panose="02040503050406030204" pitchFamily="18" charset="0"/>
              </a:rPr>
              <a:t>“Backward Design is a curriculum-planning framework that focuses on teaching for understanding. [This] approach to curricular design deviates from conventional teaching habits, like trying to cover as much content as possible and assessing students when the teaching ends. Instead…teachers should </a:t>
            </a:r>
            <a:r>
              <a:rPr lang="en-US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first identify what they want students to learn, and then decide on the best means to assess that understanding</a:t>
            </a:r>
            <a:r>
              <a:rPr lang="en-US" i="1" dirty="0">
                <a:latin typeface="Cambria" panose="02040503050406030204" pitchFamily="18" charset="0"/>
              </a:rPr>
              <a:t>.”</a:t>
            </a:r>
          </a:p>
          <a:p>
            <a:pPr marL="0" indent="0">
              <a:buNone/>
            </a:pPr>
            <a:endParaRPr lang="en-US" i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2E9983-16FF-4C34-89DC-41462F97991E}"/>
              </a:ext>
            </a:extLst>
          </p:cNvPr>
          <p:cNvSpPr txBox="1"/>
          <p:nvPr/>
        </p:nvSpPr>
        <p:spPr>
          <a:xfrm>
            <a:off x="6627303" y="6291743"/>
            <a:ext cx="4882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ambria" panose="02040503050406030204" pitchFamily="18" charset="0"/>
                <a:hlinkClick r:id="rId2"/>
              </a:rPr>
              <a:t>Center for Innovation in Teaching and Learning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3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088" y="538992"/>
            <a:ext cx="10515600" cy="8787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Cambria" panose="02040503050406030204" pitchFamily="18" charset="0"/>
              </a:rPr>
              <a:t>The loss-momentum framework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B898D6-1898-402D-8E1A-2B20C11D5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19" y="1417739"/>
            <a:ext cx="11420912" cy="4385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2CD157-D71C-4764-9618-152E1E0D325F}"/>
              </a:ext>
            </a:extLst>
          </p:cNvPr>
          <p:cNvSpPr txBox="1"/>
          <p:nvPr/>
        </p:nvSpPr>
        <p:spPr>
          <a:xfrm>
            <a:off x="6048462" y="6350466"/>
            <a:ext cx="5612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hlinkClick r:id="rId3"/>
              </a:rPr>
              <a:t>Achieving the Dream, inspired by Completion by Design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32607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3248" t="30862" r="24726" b="6094"/>
          <a:stretch/>
        </p:blipFill>
        <p:spPr>
          <a:xfrm>
            <a:off x="1569493" y="191068"/>
            <a:ext cx="8325135" cy="63052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2B8E8C-6DF1-4B03-83D8-A27D53EC8681}"/>
              </a:ext>
            </a:extLst>
          </p:cNvPr>
          <p:cNvSpPr txBox="1"/>
          <p:nvPr/>
        </p:nvSpPr>
        <p:spPr>
          <a:xfrm>
            <a:off x="1978767" y="5730949"/>
            <a:ext cx="7506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EQUITY</a:t>
            </a:r>
          </a:p>
        </p:txBody>
      </p:sp>
    </p:spTree>
    <p:extLst>
      <p:ext uri="{BB962C8B-B14F-4D97-AF65-F5344CB8AC3E}">
        <p14:creationId xmlns:p14="http://schemas.microsoft.com/office/powerpoint/2010/main" val="56860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3352800" y="247787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Completes SEP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743200" y="-76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Students understand &amp; plan for their pathways</a:t>
            </a:r>
          </a:p>
        </p:txBody>
      </p:sp>
      <p:sp>
        <p:nvSpPr>
          <p:cNvPr id="9" name="Oval 8"/>
          <p:cNvSpPr/>
          <p:nvPr/>
        </p:nvSpPr>
        <p:spPr>
          <a:xfrm>
            <a:off x="1676400" y="335280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829800" y="33528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3352800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270647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Library Orientation</a:t>
            </a:r>
          </a:p>
        </p:txBody>
      </p:sp>
      <p:sp>
        <p:nvSpPr>
          <p:cNvPr id="10" name="Oval 9"/>
          <p:cNvSpPr/>
          <p:nvPr/>
        </p:nvSpPr>
        <p:spPr>
          <a:xfrm>
            <a:off x="4419600" y="2819400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71800" y="396240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458200" y="27432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601200" y="98167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Effective degree audit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19800" y="37338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Effective Early Alert program</a:t>
            </a:r>
          </a:p>
        </p:txBody>
      </p:sp>
      <p:sp>
        <p:nvSpPr>
          <p:cNvPr id="33" name="Oval 32"/>
          <p:cNvSpPr/>
          <p:nvPr/>
        </p:nvSpPr>
        <p:spPr>
          <a:xfrm>
            <a:off x="7162800" y="4038600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9" idx="4"/>
            <a:endCxn id="43" idx="0"/>
          </p:cNvCxnSpPr>
          <p:nvPr/>
        </p:nvCxnSpPr>
        <p:spPr>
          <a:xfrm>
            <a:off x="1828800" y="3657600"/>
            <a:ext cx="152400" cy="181987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5" idx="6"/>
            <a:endCxn id="15" idx="7"/>
          </p:cNvCxnSpPr>
          <p:nvPr/>
        </p:nvCxnSpPr>
        <p:spPr>
          <a:xfrm flipH="1">
            <a:off x="8718364" y="1600201"/>
            <a:ext cx="1187637" cy="118763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2" idx="0"/>
            <a:endCxn id="46" idx="4"/>
          </p:cNvCxnSpPr>
          <p:nvPr/>
        </p:nvCxnSpPr>
        <p:spPr>
          <a:xfrm flipH="1" flipV="1">
            <a:off x="2971800" y="2590800"/>
            <a:ext cx="152400" cy="13716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5"/>
            <a:endCxn id="7" idx="2"/>
          </p:cNvCxnSpPr>
          <p:nvPr/>
        </p:nvCxnSpPr>
        <p:spPr>
          <a:xfrm>
            <a:off x="4679764" y="3079564"/>
            <a:ext cx="1111437" cy="42563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4"/>
            <a:endCxn id="55" idx="7"/>
          </p:cNvCxnSpPr>
          <p:nvPr/>
        </p:nvCxnSpPr>
        <p:spPr>
          <a:xfrm rot="5400000">
            <a:off x="4908365" y="3810001"/>
            <a:ext cx="1187637" cy="88283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1828800" y="547747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733800" y="571500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572000" y="426720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819400" y="2286000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4" idx="7"/>
            <a:endCxn id="45" idx="4"/>
          </p:cNvCxnSpPr>
          <p:nvPr/>
        </p:nvCxnSpPr>
        <p:spPr>
          <a:xfrm flipV="1">
            <a:off x="3993964" y="4572001"/>
            <a:ext cx="730437" cy="1187637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5"/>
            <a:endCxn id="44" idx="2"/>
          </p:cNvCxnSpPr>
          <p:nvPr/>
        </p:nvCxnSpPr>
        <p:spPr>
          <a:xfrm>
            <a:off x="2088964" y="5737634"/>
            <a:ext cx="1644837" cy="129767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5" idx="2"/>
            <a:endCxn id="12" idx="6"/>
          </p:cNvCxnSpPr>
          <p:nvPr/>
        </p:nvCxnSpPr>
        <p:spPr>
          <a:xfrm flipH="1" flipV="1">
            <a:off x="3276600" y="4114800"/>
            <a:ext cx="1295400" cy="30480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3962400" y="533400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6" idx="1"/>
            <a:endCxn id="74" idx="5"/>
          </p:cNvCxnSpPr>
          <p:nvPr/>
        </p:nvCxnSpPr>
        <p:spPr>
          <a:xfrm flipH="1" flipV="1">
            <a:off x="2012763" y="1326963"/>
            <a:ext cx="851274" cy="100367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181600" y="1676400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50" idx="5"/>
            <a:endCxn id="52" idx="1"/>
          </p:cNvCxnSpPr>
          <p:nvPr/>
        </p:nvCxnSpPr>
        <p:spPr>
          <a:xfrm>
            <a:off x="4222563" y="793563"/>
            <a:ext cx="1003674" cy="92747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3"/>
            <a:endCxn id="10" idx="7"/>
          </p:cNvCxnSpPr>
          <p:nvPr/>
        </p:nvCxnSpPr>
        <p:spPr>
          <a:xfrm flipH="1">
            <a:off x="4679763" y="1936563"/>
            <a:ext cx="546474" cy="92747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800600" y="4800600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10200" y="6400800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stCxn id="55" idx="4"/>
            <a:endCxn id="56" idx="0"/>
          </p:cNvCxnSpPr>
          <p:nvPr/>
        </p:nvCxnSpPr>
        <p:spPr>
          <a:xfrm rot="16200000" flipH="1">
            <a:off x="4610100" y="5448300"/>
            <a:ext cx="1295400" cy="6096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010400" y="5791200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>
            <a:stCxn id="56" idx="7"/>
            <a:endCxn id="58" idx="3"/>
          </p:cNvCxnSpPr>
          <p:nvPr/>
        </p:nvCxnSpPr>
        <p:spPr>
          <a:xfrm flipV="1">
            <a:off x="5670363" y="6051363"/>
            <a:ext cx="1384674" cy="39407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172200" y="2286000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8" idx="0"/>
            <a:endCxn id="33" idx="4"/>
          </p:cNvCxnSpPr>
          <p:nvPr/>
        </p:nvCxnSpPr>
        <p:spPr>
          <a:xfrm flipV="1">
            <a:off x="7162800" y="4343400"/>
            <a:ext cx="152400" cy="14478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6324600" y="533400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458200" y="457200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9601200" y="14478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9296400" y="5715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61" idx="0"/>
            <a:endCxn id="63" idx="3"/>
          </p:cNvCxnSpPr>
          <p:nvPr/>
        </p:nvCxnSpPr>
        <p:spPr>
          <a:xfrm rot="5400000" flipH="1" flipV="1">
            <a:off x="5600701" y="1517465"/>
            <a:ext cx="1492437" cy="4463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3" idx="6"/>
            <a:endCxn id="64" idx="2"/>
          </p:cNvCxnSpPr>
          <p:nvPr/>
        </p:nvCxnSpPr>
        <p:spPr>
          <a:xfrm flipV="1">
            <a:off x="6629400" y="609600"/>
            <a:ext cx="1828800" cy="762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4" idx="5"/>
            <a:endCxn id="65" idx="0"/>
          </p:cNvCxnSpPr>
          <p:nvPr/>
        </p:nvCxnSpPr>
        <p:spPr>
          <a:xfrm>
            <a:off x="8718364" y="717364"/>
            <a:ext cx="1035237" cy="73043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8077200" y="42672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>
            <a:stCxn id="15" idx="4"/>
            <a:endCxn id="70" idx="0"/>
          </p:cNvCxnSpPr>
          <p:nvPr/>
        </p:nvCxnSpPr>
        <p:spPr>
          <a:xfrm flipH="1">
            <a:off x="8229600" y="3048000"/>
            <a:ext cx="381000" cy="1219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3" idx="0"/>
            <a:endCxn id="61" idx="4"/>
          </p:cNvCxnSpPr>
          <p:nvPr/>
        </p:nvCxnSpPr>
        <p:spPr>
          <a:xfrm rot="16200000" flipV="1">
            <a:off x="6096000" y="2819400"/>
            <a:ext cx="1447800" cy="9906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0" idx="5"/>
            <a:endCxn id="66" idx="1"/>
          </p:cNvCxnSpPr>
          <p:nvPr/>
        </p:nvCxnSpPr>
        <p:spPr>
          <a:xfrm rot="16200000" flipH="1">
            <a:off x="8223063" y="4641663"/>
            <a:ext cx="1232274" cy="100367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1752600" y="1066800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>
            <a:stCxn id="74" idx="6"/>
            <a:endCxn id="50" idx="2"/>
          </p:cNvCxnSpPr>
          <p:nvPr/>
        </p:nvCxnSpPr>
        <p:spPr>
          <a:xfrm flipV="1">
            <a:off x="2057400" y="685800"/>
            <a:ext cx="1905000" cy="5334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458200" y="601087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Faculty Letter of Recommendation / intro to network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19400" y="164787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Effective Orientation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810000" y="34200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39471D"/>
                </a:solidFill>
              </a:rPr>
              <a:t>Good impression from campus visit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305800" y="3810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Talk to Univ. Rep / Employer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388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Counseling Services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5943600"/>
            <a:ext cx="1828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9471D"/>
                </a:solidFill>
              </a:rPr>
              <a:t>Meet with college outreach professional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867400" y="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Attends Lecture Series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477000" y="1600201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Join club / participate in student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Govt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162800" y="53250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Connecting with faculty outside classroom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848600" y="1676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Clean petition process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81201" y="4230470"/>
            <a:ext cx="2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39471D"/>
                </a:solidFill>
              </a:rPr>
              <a:t>Clean user-friendly application process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686800" y="3947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Learning Center resources 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105400" y="479167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Powerful learning experience in classroom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72000" y="1066801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Financial Aid Support</a:t>
            </a:r>
          </a:p>
        </p:txBody>
      </p:sp>
      <p:cxnSp>
        <p:nvCxnSpPr>
          <p:cNvPr id="140" name="Straight Arrow Connector 139"/>
          <p:cNvCxnSpPr>
            <a:stCxn id="66" idx="0"/>
            <a:endCxn id="11" idx="4"/>
          </p:cNvCxnSpPr>
          <p:nvPr/>
        </p:nvCxnSpPr>
        <p:spPr>
          <a:xfrm rot="5400000" flipH="1" flipV="1">
            <a:off x="8686800" y="4419600"/>
            <a:ext cx="2057400" cy="5334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295400" y="26449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39471D"/>
                </a:solidFill>
              </a:rPr>
              <a:t>First Time Student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9067800" y="26670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Successful Completion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485900" y="5858470"/>
            <a:ext cx="1485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9471D"/>
                </a:solidFill>
              </a:rPr>
              <a:t>Get good advice from HS counselor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485900" y="420470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Placement Test Prep</a:t>
            </a:r>
          </a:p>
        </p:txBody>
      </p:sp>
    </p:spTree>
    <p:extLst>
      <p:ext uri="{BB962C8B-B14F-4D97-AF65-F5344CB8AC3E}">
        <p14:creationId xmlns:p14="http://schemas.microsoft.com/office/powerpoint/2010/main" val="176862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1" grpId="0"/>
      <p:bldP spid="7" grpId="0" animBg="1"/>
      <p:bldP spid="18" grpId="0"/>
      <p:bldP spid="10" grpId="0" animBg="1"/>
      <p:bldP spid="12" grpId="0" animBg="1"/>
      <p:bldP spid="15" grpId="0" animBg="1"/>
      <p:bldP spid="21" grpId="0"/>
      <p:bldP spid="23" grpId="0"/>
      <p:bldP spid="33" grpId="0" animBg="1"/>
      <p:bldP spid="43" grpId="0" animBg="1"/>
      <p:bldP spid="44" grpId="0" animBg="1"/>
      <p:bldP spid="45" grpId="0" animBg="1"/>
      <p:bldP spid="46" grpId="0" animBg="1"/>
      <p:bldP spid="50" grpId="0" animBg="1"/>
      <p:bldP spid="52" grpId="0" animBg="1"/>
      <p:bldP spid="55" grpId="0" animBg="1"/>
      <p:bldP spid="56" grpId="0" animBg="1"/>
      <p:bldP spid="58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70" grpId="0" animBg="1"/>
      <p:bldP spid="74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6" grpId="0"/>
      <p:bldP spid="87" grpId="0"/>
      <p:bldP spid="92" grpId="0"/>
      <p:bldP spid="94" grpId="0"/>
      <p:bldP spid="95" grpId="0"/>
      <p:bldP spid="96" grpId="0"/>
      <p:bldP spid="97" grpId="0"/>
      <p:bldP spid="85" grpId="0"/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175" y="557785"/>
            <a:ext cx="10670797" cy="60556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Cambria" panose="02040503050406030204" pitchFamily="18" charset="0"/>
              </a:rPr>
              <a:t>How could we improve that pathway?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Goal</a:t>
            </a:r>
            <a:r>
              <a:rPr lang="en-US" dirty="0">
                <a:latin typeface="Cambria" panose="02040503050406030204" pitchFamily="18" charset="0"/>
              </a:rPr>
              <a:t>: students enrolling in community college straight from high school make it to these milestones by the end of their first year: </a:t>
            </a:r>
          </a:p>
          <a:p>
            <a:r>
              <a:rPr lang="en-US" dirty="0">
                <a:latin typeface="Cambria" panose="02040503050406030204" pitchFamily="18" charset="0"/>
              </a:rPr>
              <a:t>Successfully complete 15-20-30 units (based on a two, three, or four year goal) </a:t>
            </a:r>
          </a:p>
          <a:p>
            <a:r>
              <a:rPr lang="en-US" dirty="0">
                <a:latin typeface="Cambria" panose="02040503050406030204" pitchFamily="18" charset="0"/>
              </a:rPr>
              <a:t>Successfully finish both transfer-level math and English </a:t>
            </a:r>
          </a:p>
          <a:p>
            <a:r>
              <a:rPr lang="en-US" dirty="0">
                <a:latin typeface="Cambria" panose="02040503050406030204" pitchFamily="18" charset="0"/>
              </a:rPr>
              <a:t>Have taken at least two courses in their meta-major topic</a:t>
            </a:r>
          </a:p>
          <a:p>
            <a:r>
              <a:rPr lang="en-US" dirty="0">
                <a:latin typeface="Cambria" panose="02040503050406030204" pitchFamily="18" charset="0"/>
              </a:rPr>
              <a:t>Have a target occupation, declared major, and an </a:t>
            </a:r>
            <a:r>
              <a:rPr lang="en-US" dirty="0" err="1">
                <a:latin typeface="Cambria" panose="02040503050406030204" pitchFamily="18" charset="0"/>
              </a:rPr>
              <a:t>ed</a:t>
            </a:r>
            <a:r>
              <a:rPr lang="en-US" dirty="0">
                <a:latin typeface="Cambria" panose="02040503050406030204" pitchFamily="18" charset="0"/>
              </a:rPr>
              <a:t> plan that maps out which courses to take in their second year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Process</a:t>
            </a:r>
            <a:r>
              <a:rPr lang="en-US" dirty="0">
                <a:latin typeface="Cambria" panose="02040503050406030204" pitchFamily="18" charset="0"/>
              </a:rPr>
              <a:t>: Start from the end of the first year in college and backwards-map the process to 9</a:t>
            </a:r>
            <a:r>
              <a:rPr lang="en-US" baseline="30000" dirty="0">
                <a:latin typeface="Cambria" panose="02040503050406030204" pitchFamily="18" charset="0"/>
              </a:rPr>
              <a:t>th</a:t>
            </a:r>
            <a:r>
              <a:rPr lang="en-US" dirty="0">
                <a:latin typeface="Cambria" panose="02040503050406030204" pitchFamily="18" charset="0"/>
              </a:rPr>
              <a:t> grade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3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175" y="557784"/>
            <a:ext cx="10670797" cy="503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Cambria" panose="02040503050406030204" pitchFamily="18" charset="0"/>
              </a:rPr>
              <a:t>Is the solution different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Cambria" panose="02040503050406030204" pitchFamily="18" charset="0"/>
              </a:rPr>
              <a:t>for different students?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You can use the same process to examine different student profiles: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</a:rPr>
              <a:t>Students over the age of 25 who have never been to college</a:t>
            </a:r>
          </a:p>
          <a:p>
            <a:r>
              <a:rPr lang="en-US" dirty="0">
                <a:latin typeface="Cambria" panose="02040503050406030204" pitchFamily="18" charset="0"/>
              </a:rPr>
              <a:t>Students returning after an absence</a:t>
            </a:r>
          </a:p>
          <a:p>
            <a:r>
              <a:rPr lang="en-US" dirty="0">
                <a:latin typeface="Cambria" panose="02040503050406030204" pitchFamily="18" charset="0"/>
              </a:rPr>
              <a:t>Skills-builder students</a:t>
            </a:r>
          </a:p>
          <a:p>
            <a:r>
              <a:rPr lang="en-US" dirty="0">
                <a:latin typeface="Cambria" panose="02040503050406030204" pitchFamily="18" charset="0"/>
              </a:rPr>
              <a:t>Students transitioning from adult </a:t>
            </a:r>
            <a:r>
              <a:rPr lang="en-US" dirty="0" err="1">
                <a:latin typeface="Cambria" panose="02040503050406030204" pitchFamily="18" charset="0"/>
              </a:rPr>
              <a:t>ed</a:t>
            </a:r>
            <a:r>
              <a:rPr lang="en-US" dirty="0">
                <a:latin typeface="Cambria" panose="02040503050406030204" pitchFamily="18" charset="0"/>
              </a:rPr>
              <a:t> to community college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7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372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Office Theme</vt:lpstr>
      <vt:lpstr>(Re)designing Intake: Mapping Out Ideal Elements for Guided Pathways 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Pathways</dc:title>
  <dc:creator>Kathy Booth</dc:creator>
  <cp:lastModifiedBy>Kathy Booth</cp:lastModifiedBy>
  <cp:revision>90</cp:revision>
  <dcterms:created xsi:type="dcterms:W3CDTF">2016-10-28T21:33:24Z</dcterms:created>
  <dcterms:modified xsi:type="dcterms:W3CDTF">2018-03-23T19:38:26Z</dcterms:modified>
</cp:coreProperties>
</file>